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309" r:id="rId3"/>
    <p:sldId id="310" r:id="rId4"/>
    <p:sldId id="311" r:id="rId5"/>
    <p:sldId id="312" r:id="rId6"/>
    <p:sldId id="316" r:id="rId7"/>
    <p:sldId id="302" r:id="rId8"/>
    <p:sldId id="314" r:id="rId9"/>
    <p:sldId id="315" r:id="rId10"/>
    <p:sldId id="306" r:id="rId11"/>
    <p:sldId id="307" r:id="rId12"/>
    <p:sldId id="30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09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3C2DF-1FF8-445A-9F9F-0CC98ED44778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9DB94-3964-4352-9250-A06E8FF08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726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EC5C957A-252E-4B1A-9B2F-8F50D8D41B6A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64F87B51-EFCB-4C2B-A7CE-EBF2CA3BFD63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C957A-252E-4B1A-9B2F-8F50D8D41B6A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7B51-EFCB-4C2B-A7CE-EBF2CA3BFD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C957A-252E-4B1A-9B2F-8F50D8D41B6A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7B51-EFCB-4C2B-A7CE-EBF2CA3BFD6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C957A-252E-4B1A-9B2F-8F50D8D41B6A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7B51-EFCB-4C2B-A7CE-EBF2CA3BFD6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EC5C957A-252E-4B1A-9B2F-8F50D8D41B6A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64F87B51-EFCB-4C2B-A7CE-EBF2CA3BFD6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C957A-252E-4B1A-9B2F-8F50D8D41B6A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7B51-EFCB-4C2B-A7CE-EBF2CA3BFD6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C957A-252E-4B1A-9B2F-8F50D8D41B6A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7B51-EFCB-4C2B-A7CE-EBF2CA3BFD6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C957A-252E-4B1A-9B2F-8F50D8D41B6A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7B51-EFCB-4C2B-A7CE-EBF2CA3BFD6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C957A-252E-4B1A-9B2F-8F50D8D41B6A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7B51-EFCB-4C2B-A7CE-EBF2CA3BFD6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C957A-252E-4B1A-9B2F-8F50D8D41B6A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7B51-EFCB-4C2B-A7CE-EBF2CA3BFD6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C957A-252E-4B1A-9B2F-8F50D8D41B6A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7B51-EFCB-4C2B-A7CE-EBF2CA3BFD6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C5C957A-252E-4B1A-9B2F-8F50D8D41B6A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4F87B51-EFCB-4C2B-A7CE-EBF2CA3BFD63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qXePrSE1R0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Philosophy of Surrealism</a:t>
            </a:r>
            <a:br>
              <a:rPr lang="en-US" sz="2800" dirty="0"/>
            </a:br>
            <a:endParaRPr lang="en-US" sz="1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8200" y="5124450"/>
            <a:ext cx="3429000" cy="51435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Stephanie </a:t>
            </a:r>
            <a:r>
              <a:rPr lang="en-US" dirty="0" err="1"/>
              <a:t>Spoto</a:t>
            </a:r>
            <a:endParaRPr lang="en-US" dirty="0"/>
          </a:p>
          <a:p>
            <a:r>
              <a:rPr lang="en-US" dirty="0"/>
              <a:t>Monterey Peninsula College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BC4B55-C4E3-4BD5-8AFC-0F0152CA94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" t="7959" b="68925"/>
          <a:stretch/>
        </p:blipFill>
        <p:spPr>
          <a:xfrm>
            <a:off x="685800" y="685800"/>
            <a:ext cx="79248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468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lqXePrSE1R0"/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" y="1219200"/>
            <a:ext cx="8915400" cy="501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59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Leonora Carrington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495800" cy="4876800"/>
          </a:xfrm>
        </p:spPr>
        <p:txBody>
          <a:bodyPr/>
          <a:lstStyle/>
          <a:p>
            <a:r>
              <a:rPr lang="en-US" dirty="0"/>
              <a:t>In the interview, Leonora Carrington tells Joanna Moorhead that she’s trying to “intellectualize” art.</a:t>
            </a:r>
          </a:p>
          <a:p>
            <a:r>
              <a:rPr lang="en-US" dirty="0"/>
              <a:t>How can we understand Carrington’s warning in terms of the philosophy of surrealism?</a:t>
            </a:r>
          </a:p>
        </p:txBody>
      </p:sp>
      <p:pic>
        <p:nvPicPr>
          <p:cNvPr id="2050" name="Picture 2" descr="https://thehauntedshoreline.files.wordpress.com/2013/03/leonora-carrington_giant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0"/>
            <a:ext cx="394254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43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And then we saw the Daughter of the Minotaur!（1953)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http://www.geocities.jp/riped_sin/daughter_of_min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6524625" cy="556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997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69A7E-B5A0-44A0-A665-2A69EB89D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54D2D-3CA5-4416-8031-44F00FAE27A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4102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An intellectual, philosophical, artistic movement</a:t>
            </a:r>
          </a:p>
          <a:p>
            <a:r>
              <a:rPr lang="en-US" dirty="0"/>
              <a:t>Developed after WWI </a:t>
            </a:r>
            <a:r>
              <a:rPr lang="en-US" dirty="0">
                <a:sym typeface="Wingdings" panose="05000000000000000000" pitchFamily="2" charset="2"/>
              </a:rPr>
              <a:t> started in 1924 in Paris with Andre Breton </a:t>
            </a:r>
          </a:p>
          <a:p>
            <a:r>
              <a:rPr lang="en-US" dirty="0"/>
              <a:t>Artists depicted illogical and unnerving scenes</a:t>
            </a:r>
          </a:p>
          <a:p>
            <a:r>
              <a:rPr lang="en-US" dirty="0"/>
              <a:t>Aim was the expression of the unconscious mind</a:t>
            </a:r>
          </a:p>
          <a:p>
            <a:r>
              <a:rPr lang="en-US" dirty="0"/>
              <a:t>Breton: the goal of surrealism is "resolve the previously contradictory conditions of dream and reality into an absolute reality, a super-reality“</a:t>
            </a:r>
          </a:p>
          <a:p>
            <a:r>
              <a:rPr lang="en-US" dirty="0"/>
              <a:t>Published the Surrealist Manifesto in 1924: </a:t>
            </a:r>
          </a:p>
          <a:p>
            <a:pPr lvl="1"/>
            <a:r>
              <a:rPr lang="en-US" dirty="0"/>
              <a:t>can be applied to all aspects of life (not just art)</a:t>
            </a:r>
          </a:p>
          <a:p>
            <a:pPr lvl="1"/>
            <a:r>
              <a:rPr lang="en-US" dirty="0"/>
              <a:t>Dreams important source for knowledge and inspiration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152C18-D68A-4C94-9D52-F9649BCA3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676400"/>
            <a:ext cx="304800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247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D0D29-3D79-4A81-A898-BBE87D2A0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Surrealist Experimentation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D3BC8-8750-429F-AD90-F81ABD85657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28600" y="1143000"/>
            <a:ext cx="8610600" cy="25908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ethos of Surrealism is one of </a:t>
            </a:r>
            <a:r>
              <a:rPr lang="en-US" i="1" dirty="0"/>
              <a:t>non sequitur</a:t>
            </a:r>
            <a:r>
              <a:rPr lang="en-US" dirty="0"/>
              <a:t>, unexpected pairing/juxtaposition, and surprise</a:t>
            </a:r>
          </a:p>
          <a:p>
            <a:r>
              <a:rPr lang="en-US" dirty="0"/>
              <a:t>Artists and writers expressed their work as a manifestation of a philosophical movement, foremost (not just aesthetic)</a:t>
            </a:r>
          </a:p>
          <a:p>
            <a:pPr lvl="1"/>
            <a:r>
              <a:rPr lang="en-US" dirty="0"/>
              <a:t>Surrealist works/arts are mere artifacts of surrealist experimentation</a:t>
            </a:r>
          </a:p>
          <a:p>
            <a:r>
              <a:rPr lang="en-US" dirty="0"/>
              <a:t>Surrealism above all a philosophical and political revolutionary movement </a:t>
            </a:r>
            <a:r>
              <a:rPr lang="en-US" dirty="0">
                <a:sym typeface="Wingdings" panose="05000000000000000000" pitchFamily="2" charset="2"/>
              </a:rPr>
              <a:t> especially associated with anarchism and communism.</a:t>
            </a:r>
          </a:p>
          <a:p>
            <a:pPr lvl="1"/>
            <a:r>
              <a:rPr lang="en-US" dirty="0"/>
              <a:t>Breton: "It was in the black mirror of anarchism that surrealism first recognized itself."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71DF48-0907-4BD2-9BEE-DE8ECE9B4A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34" t="31962" r="19656" b="26296"/>
          <a:stretch/>
        </p:blipFill>
        <p:spPr>
          <a:xfrm>
            <a:off x="457200" y="3733800"/>
            <a:ext cx="78486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937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21FB0-75D1-4AE9-8BFE-401C7FFB2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Freud and the Unconscious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63AE6-64F5-445E-93A4-22A1FC864D0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790950" y="1219200"/>
            <a:ext cx="489585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Influenced by </a:t>
            </a:r>
            <a:r>
              <a:rPr lang="en-US" dirty="0" err="1"/>
              <a:t>Dadism</a:t>
            </a:r>
            <a:r>
              <a:rPr lang="en-US" dirty="0"/>
              <a:t> and responding to previous philosophies, such as Schopenhauer, Romanticism, and the Enlightenment</a:t>
            </a:r>
          </a:p>
          <a:p>
            <a:r>
              <a:rPr lang="en-US" dirty="0"/>
              <a:t>Largest contemporary influence was Freud (d. 1939).</a:t>
            </a:r>
          </a:p>
          <a:p>
            <a:pPr lvl="1"/>
            <a:r>
              <a:rPr lang="en-US" i="1" dirty="0"/>
              <a:t>The Interpretation of Dreams</a:t>
            </a:r>
            <a:r>
              <a:rPr lang="en-US" dirty="0"/>
              <a:t> (1899)</a:t>
            </a:r>
          </a:p>
          <a:p>
            <a:r>
              <a:rPr lang="en-US" dirty="0"/>
              <a:t>Believed there was a deep layer of the human mind where experience, memory, and basic instincts are stored (the unconscious mind)</a:t>
            </a:r>
          </a:p>
          <a:p>
            <a:r>
              <a:rPr lang="en-US" dirty="0"/>
              <a:t>Surrealists believed that the unconscious mind could be represented in art, literature, etc.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5B3495-E7EE-42AB-A1D2-9D853F9A3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04950"/>
            <a:ext cx="363855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083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8B919-0BC4-44A8-94CB-30E2E9B09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Illogic and juxtaposition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B0AA1-6D2D-461E-8C41-9B0325EF303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5623" y="1143000"/>
            <a:ext cx="5308377" cy="5334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Breton: "one could combine inside the same frame, elements not normally found together to produce illogical and startling effects.“</a:t>
            </a:r>
          </a:p>
          <a:p>
            <a:pPr lvl="1"/>
            <a:r>
              <a:rPr lang="en-US" dirty="0"/>
              <a:t>Influenced by 1918 essay by Pierre Reverdy: "a juxtaposition of two more or less distant realities. The more the relationship between the two juxtaposed realities is distant and true, the stronger the image will be−the greater its emotional power and poetic reality."</a:t>
            </a:r>
          </a:p>
          <a:p>
            <a:r>
              <a:rPr lang="en-US" dirty="0"/>
              <a:t>Aim: to create a philosophy and art that would revolutionize human experience (personal, social, cultural, political)</a:t>
            </a:r>
          </a:p>
          <a:p>
            <a:r>
              <a:rPr lang="en-US" dirty="0"/>
              <a:t>Rationality, and servitude of the id and ego to the super ego </a:t>
            </a:r>
            <a:r>
              <a:rPr lang="en-US" dirty="0">
                <a:sym typeface="Wingdings" panose="05000000000000000000" pitchFamily="2" charset="2"/>
              </a:rPr>
              <a:t> false rationality, restrictive</a:t>
            </a:r>
          </a:p>
          <a:p>
            <a:r>
              <a:rPr lang="en-US" dirty="0">
                <a:sym typeface="Wingdings" panose="05000000000000000000" pitchFamily="2" charset="2"/>
              </a:rPr>
              <a:t>True aim of Surrealism, Breton: </a:t>
            </a:r>
            <a:r>
              <a:rPr lang="en-US" dirty="0"/>
              <a:t>"long live the social revolution, and it alone!"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8D9726-B100-49B7-B8F5-0A22861DB7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243" y="1748790"/>
            <a:ext cx="3700807" cy="26861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6286A6-932E-49A7-A94F-1F87DA1A5BB6}"/>
              </a:ext>
            </a:extLst>
          </p:cNvPr>
          <p:cNvSpPr txBox="1"/>
          <p:nvPr/>
        </p:nvSpPr>
        <p:spPr>
          <a:xfrm>
            <a:off x="5829509" y="4438769"/>
            <a:ext cx="2928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Lobster Telephone, Dali, 1936</a:t>
            </a:r>
          </a:p>
        </p:txBody>
      </p:sp>
    </p:spTree>
    <p:extLst>
      <p:ext uri="{BB962C8B-B14F-4D97-AF65-F5344CB8AC3E}">
        <p14:creationId xmlns:p14="http://schemas.microsoft.com/office/powerpoint/2010/main" val="2575508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61EF5-F57A-4C7D-B618-FD65DBB04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3A715FB-8E3B-4CA3-9DE4-CF2170F992F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304799"/>
            <a:ext cx="8763000" cy="5945415"/>
          </a:xfrm>
        </p:spPr>
      </p:pic>
    </p:spTree>
    <p:extLst>
      <p:ext uri="{BB962C8B-B14F-4D97-AF65-F5344CB8AC3E}">
        <p14:creationId xmlns:p14="http://schemas.microsoft.com/office/powerpoint/2010/main" val="135749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Surrealism and Art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457200" y="5410200"/>
            <a:ext cx="4041648" cy="746760"/>
          </a:xfrm>
        </p:spPr>
        <p:txBody>
          <a:bodyPr/>
          <a:lstStyle/>
          <a:p>
            <a:r>
              <a:rPr lang="en-US" dirty="0"/>
              <a:t>Vladimir Kush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739" y="1143000"/>
            <a:ext cx="4473061" cy="5639389"/>
          </a:xfrm>
        </p:spPr>
      </p:pic>
    </p:spTree>
    <p:extLst>
      <p:ext uri="{BB962C8B-B14F-4D97-AF65-F5344CB8AC3E}">
        <p14:creationId xmlns:p14="http://schemas.microsoft.com/office/powerpoint/2010/main" val="1376661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01229-1681-4DB7-954A-F578A4136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Freud vs. the Surrealists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E5A07-8B74-43C5-8CA9-C5A7BB37CF4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886200" y="1219200"/>
            <a:ext cx="5105400" cy="54102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Freud: dream analysis important because we should use symbolism and psychoanalysis to understand the function of the conscious mind</a:t>
            </a:r>
          </a:p>
          <a:p>
            <a:pPr lvl="1"/>
            <a:r>
              <a:rPr lang="en-US" dirty="0"/>
              <a:t>Balancing the id and the superego in the ego</a:t>
            </a:r>
          </a:p>
          <a:p>
            <a:r>
              <a:rPr lang="en-US" dirty="0"/>
              <a:t>Surrealists: goal is not to balance the conscious mind </a:t>
            </a:r>
            <a:r>
              <a:rPr lang="en-US" dirty="0">
                <a:sym typeface="Wingdings" panose="05000000000000000000" pitchFamily="2" charset="2"/>
              </a:rPr>
              <a:t> goal to liberate the mind from the superego</a:t>
            </a:r>
          </a:p>
          <a:p>
            <a:r>
              <a:rPr lang="en-US" dirty="0">
                <a:sym typeface="Wingdings" panose="05000000000000000000" pitchFamily="2" charset="2"/>
              </a:rPr>
              <a:t>For example, </a:t>
            </a:r>
            <a:r>
              <a:rPr lang="en-US" dirty="0"/>
              <a:t>Jacques </a:t>
            </a:r>
            <a:r>
              <a:rPr lang="en-US" dirty="0" err="1"/>
              <a:t>Vaché</a:t>
            </a:r>
            <a:r>
              <a:rPr lang="en-US" dirty="0">
                <a:sym typeface="Wingdings" panose="05000000000000000000" pitchFamily="2" charset="2"/>
              </a:rPr>
              <a:t>: the alarm clock is a representation of the superego: </a:t>
            </a:r>
          </a:p>
          <a:p>
            <a:pPr marL="0" indent="0">
              <a:buNone/>
            </a:pPr>
            <a:r>
              <a:rPr lang="en-US" i="1" dirty="0">
                <a:sym typeface="Wingdings" panose="05000000000000000000" pitchFamily="2" charset="2"/>
              </a:rPr>
              <a:t>“</a:t>
            </a:r>
            <a:r>
              <a:rPr lang="en-US" i="1" dirty="0"/>
              <a:t>a monster that has always frightened me because of the regimentation glaring from its face, because of the way it-this honest man-glares at me when I enter the bedroom. [It is] a hypocrite that detests me.”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0069B6-3B61-4443-AEF5-F9403B91BC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290066"/>
            <a:ext cx="3600450" cy="47525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15FAF2-44E0-4922-92F3-F3EDBBA62BD9}"/>
              </a:ext>
            </a:extLst>
          </p:cNvPr>
          <p:cNvSpPr txBox="1"/>
          <p:nvPr/>
        </p:nvSpPr>
        <p:spPr>
          <a:xfrm>
            <a:off x="15240" y="6138672"/>
            <a:ext cx="4244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Jean Miro, Beauty Will Save the World, 1927</a:t>
            </a:r>
          </a:p>
        </p:txBody>
      </p:sp>
    </p:spTree>
    <p:extLst>
      <p:ext uri="{BB962C8B-B14F-4D97-AF65-F5344CB8AC3E}">
        <p14:creationId xmlns:p14="http://schemas.microsoft.com/office/powerpoint/2010/main" val="939925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A4CB4-4A2F-4FCB-AEE2-DAFBBA1B7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 Ego the logic of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5E8F3-A751-4903-8611-BD5BA04B1CC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Franklin Rosemont, co-founder of the Chicago Surrealist Group: alarm/time clock is “at the very center of the class struggle... scientific management.. multiplied profits and the power of the giant trusts.” He then asks, “When will the last ten-thousand alarm-clocks be tossed on a bonfire of the last ten-million time cards?”</a:t>
            </a:r>
          </a:p>
          <a:p>
            <a:r>
              <a:rPr lang="en-US" dirty="0"/>
              <a:t>Andre Breton: “Human dignity has been reduced to the level of exchange value […] We do not accept the laws of economy and exchange, we do not accept enslavement to work.”</a:t>
            </a:r>
          </a:p>
        </p:txBody>
      </p:sp>
    </p:spTree>
    <p:extLst>
      <p:ext uri="{BB962C8B-B14F-4D97-AF65-F5344CB8AC3E}">
        <p14:creationId xmlns:p14="http://schemas.microsoft.com/office/powerpoint/2010/main" val="29869623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592</TotalTime>
  <Words>670</Words>
  <Application>Microsoft Office PowerPoint</Application>
  <PresentationFormat>On-screen Show (4:3)</PresentationFormat>
  <Paragraphs>46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Bookman Old Style</vt:lpstr>
      <vt:lpstr>Calibri</vt:lpstr>
      <vt:lpstr>Gill Sans MT</vt:lpstr>
      <vt:lpstr>Wingdings</vt:lpstr>
      <vt:lpstr>Wingdings 3</vt:lpstr>
      <vt:lpstr>Origin</vt:lpstr>
      <vt:lpstr>The Philosophy of Surrealism </vt:lpstr>
      <vt:lpstr>PowerPoint Presentation</vt:lpstr>
      <vt:lpstr>Surrealist Experimentation</vt:lpstr>
      <vt:lpstr>Freud and the Unconscious</vt:lpstr>
      <vt:lpstr>Illogic and juxtaposition</vt:lpstr>
      <vt:lpstr>PowerPoint Presentation</vt:lpstr>
      <vt:lpstr>Surrealism and Art</vt:lpstr>
      <vt:lpstr>Freud vs. the Surrealists</vt:lpstr>
      <vt:lpstr>Super Ego the logic of time</vt:lpstr>
      <vt:lpstr>PowerPoint Presentation</vt:lpstr>
      <vt:lpstr>Leonora Carrington</vt:lpstr>
      <vt:lpstr>And then we saw the Daughter of the Minotaur!（1953)</vt:lpstr>
    </vt:vector>
  </TitlesOfParts>
  <Company>CSU Monterey Bay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Cooperative Argumentation</dc:title>
  <dc:creator>CSUMB</dc:creator>
  <cp:lastModifiedBy>Elfaki</cp:lastModifiedBy>
  <cp:revision>88</cp:revision>
  <dcterms:created xsi:type="dcterms:W3CDTF">2016-09-20T17:26:49Z</dcterms:created>
  <dcterms:modified xsi:type="dcterms:W3CDTF">2022-04-07T15:01:32Z</dcterms:modified>
</cp:coreProperties>
</file>